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9" r:id="rId5"/>
    <p:sldId id="260" r:id="rId6"/>
    <p:sldId id="261" r:id="rId7"/>
    <p:sldId id="262" r:id="rId8"/>
    <p:sldId id="257" r:id="rId9"/>
    <p:sldId id="263" r:id="rId10"/>
    <p:sldId id="264" r:id="rId11"/>
    <p:sldId id="265" r:id="rId12"/>
    <p:sldId id="266" r:id="rId13"/>
    <p:sldId id="267" r:id="rId14"/>
    <p:sldId id="268" r:id="rId15"/>
    <p:sldId id="269" r:id="rId16"/>
    <p:sldId id="275" r:id="rId17"/>
    <p:sldId id="276" r:id="rId18"/>
    <p:sldId id="270" r:id="rId19"/>
    <p:sldId id="271" r:id="rId20"/>
    <p:sldId id="272" r:id="rId21"/>
    <p:sldId id="273" r:id="rId22"/>
    <p:sldId id="274" r:id="rId23"/>
    <p:sldId id="258" r:id="rId24"/>
    <p:sldId id="277" r:id="rId25"/>
    <p:sldId id="278" r:id="rId26"/>
    <p:sldId id="279" r:id="rId27"/>
    <p:sldId id="280" r:id="rId28"/>
    <p:sldId id="281" r:id="rId29"/>
    <p:sldId id="282" r:id="rId30"/>
    <p:sldId id="283" r:id="rId31"/>
    <p:sldId id="284" r:id="rId32"/>
    <p:sldId id="285" r:id="rId33"/>
    <p:sldId id="286" r:id="rId34"/>
    <p:sldId id="28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E49965-D52C-47E2-B69E-323BE540CCAB}"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54EBE-8CE5-4B18-B34C-C664A53B00B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E49965-D52C-47E2-B69E-323BE540CCAB}"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54EBE-8CE5-4B18-B34C-C664A53B00B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E49965-D52C-47E2-B69E-323BE540CCAB}"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54EBE-8CE5-4B18-B34C-C664A53B00B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9BC58F93-E607-4B7D-8F02-2B9F0C4A92CE}" type="datetimeFigureOut">
              <a:rPr lang="ms-MY" smtClean="0">
                <a:solidFill>
                  <a:prstClr val="black">
                    <a:tint val="75000"/>
                  </a:prstClr>
                </a:solidFill>
              </a:rPr>
              <a:pPr/>
              <a:t>28/01/2016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64630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9BC58F93-E607-4B7D-8F02-2B9F0C4A92CE}" type="datetimeFigureOut">
              <a:rPr lang="ms-MY" smtClean="0">
                <a:solidFill>
                  <a:prstClr val="black">
                    <a:tint val="75000"/>
                  </a:prstClr>
                </a:solidFill>
              </a:rPr>
              <a:pPr/>
              <a:t>28/01/2016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422852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C58F93-E607-4B7D-8F02-2B9F0C4A92CE}" type="datetimeFigureOut">
              <a:rPr lang="ms-MY" smtClean="0">
                <a:solidFill>
                  <a:prstClr val="black">
                    <a:tint val="75000"/>
                  </a:prstClr>
                </a:solidFill>
              </a:rPr>
              <a:pPr/>
              <a:t>28/01/2016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776618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9BC58F93-E607-4B7D-8F02-2B9F0C4A92CE}" type="datetimeFigureOut">
              <a:rPr lang="ms-MY" smtClean="0">
                <a:solidFill>
                  <a:prstClr val="black">
                    <a:tint val="75000"/>
                  </a:prstClr>
                </a:solidFill>
              </a:rPr>
              <a:pPr/>
              <a:t>28/01/2016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706954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9BC58F93-E607-4B7D-8F02-2B9F0C4A92CE}" type="datetimeFigureOut">
              <a:rPr lang="ms-MY" smtClean="0">
                <a:solidFill>
                  <a:prstClr val="black">
                    <a:tint val="75000"/>
                  </a:prstClr>
                </a:solidFill>
              </a:rPr>
              <a:pPr/>
              <a:t>28/01/2016</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843781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9BC58F93-E607-4B7D-8F02-2B9F0C4A92CE}" type="datetimeFigureOut">
              <a:rPr lang="ms-MY" smtClean="0">
                <a:solidFill>
                  <a:prstClr val="black">
                    <a:tint val="75000"/>
                  </a:prstClr>
                </a:solidFill>
              </a:rPr>
              <a:pPr/>
              <a:t>28/01/2016</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805222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C58F93-E607-4B7D-8F02-2B9F0C4A92CE}" type="datetimeFigureOut">
              <a:rPr lang="ms-MY" smtClean="0">
                <a:solidFill>
                  <a:prstClr val="black">
                    <a:tint val="75000"/>
                  </a:prstClr>
                </a:solidFill>
              </a:rPr>
              <a:pPr/>
              <a:t>28/01/2016</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03973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58F93-E607-4B7D-8F02-2B9F0C4A92CE}" type="datetimeFigureOut">
              <a:rPr lang="ms-MY" smtClean="0">
                <a:solidFill>
                  <a:prstClr val="black">
                    <a:tint val="75000"/>
                  </a:prstClr>
                </a:solidFill>
              </a:rPr>
              <a:pPr/>
              <a:t>28/01/2016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721252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E49965-D52C-47E2-B69E-323BE540CCAB}"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54EBE-8CE5-4B18-B34C-C664A53B00B0}"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58F93-E607-4B7D-8F02-2B9F0C4A92CE}" type="datetimeFigureOut">
              <a:rPr lang="ms-MY" smtClean="0">
                <a:solidFill>
                  <a:prstClr val="black">
                    <a:tint val="75000"/>
                  </a:prstClr>
                </a:solidFill>
              </a:rPr>
              <a:pPr/>
              <a:t>28/01/2016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64657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9BC58F93-E607-4B7D-8F02-2B9F0C4A92CE}" type="datetimeFigureOut">
              <a:rPr lang="ms-MY" smtClean="0">
                <a:solidFill>
                  <a:prstClr val="black">
                    <a:tint val="75000"/>
                  </a:prstClr>
                </a:solidFill>
              </a:rPr>
              <a:pPr/>
              <a:t>28/01/2016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813969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9BC58F93-E607-4B7D-8F02-2B9F0C4A92CE}" type="datetimeFigureOut">
              <a:rPr lang="ms-MY" smtClean="0">
                <a:solidFill>
                  <a:prstClr val="black">
                    <a:tint val="75000"/>
                  </a:prstClr>
                </a:solidFill>
              </a:rPr>
              <a:pPr/>
              <a:t>28/01/2016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694494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75AF6A-32EB-44AF-BE6C-CEC4A83B52E4}" type="datetimeFigureOut">
              <a:rPr lang="en-US" smtClean="0">
                <a:solidFill>
                  <a:prstClr val="black">
                    <a:tint val="75000"/>
                  </a:prstClr>
                </a:solidFill>
              </a:rPr>
              <a:pPr/>
              <a:t>1/28/2016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0C6E15-4375-46C2-985B-786C599E2C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8823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75AF6A-32EB-44AF-BE6C-CEC4A83B52E4}" type="datetimeFigureOut">
              <a:rPr lang="en-US" smtClean="0">
                <a:solidFill>
                  <a:prstClr val="black">
                    <a:tint val="75000"/>
                  </a:prstClr>
                </a:solidFill>
              </a:rPr>
              <a:pPr/>
              <a:t>1/28/2016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0C6E15-4375-46C2-985B-786C599E2C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3477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75AF6A-32EB-44AF-BE6C-CEC4A83B52E4}" type="datetimeFigureOut">
              <a:rPr lang="en-US" smtClean="0">
                <a:solidFill>
                  <a:prstClr val="black">
                    <a:tint val="75000"/>
                  </a:prstClr>
                </a:solidFill>
              </a:rPr>
              <a:pPr/>
              <a:t>1/28/2016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0C6E15-4375-46C2-985B-786C599E2C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6717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75AF6A-32EB-44AF-BE6C-CEC4A83B52E4}" type="datetimeFigureOut">
              <a:rPr lang="en-US" smtClean="0">
                <a:solidFill>
                  <a:prstClr val="black">
                    <a:tint val="75000"/>
                  </a:prstClr>
                </a:solidFill>
              </a:rPr>
              <a:pPr/>
              <a:t>1/28/2016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0C6E15-4375-46C2-985B-786C599E2C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100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75AF6A-32EB-44AF-BE6C-CEC4A83B52E4}" type="datetimeFigureOut">
              <a:rPr lang="en-US" smtClean="0">
                <a:solidFill>
                  <a:prstClr val="black">
                    <a:tint val="75000"/>
                  </a:prstClr>
                </a:solidFill>
              </a:rPr>
              <a:pPr/>
              <a:t>1/28/2016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10C6E15-4375-46C2-985B-786C599E2C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767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75AF6A-32EB-44AF-BE6C-CEC4A83B52E4}" type="datetimeFigureOut">
              <a:rPr lang="en-US" smtClean="0">
                <a:solidFill>
                  <a:prstClr val="black">
                    <a:tint val="75000"/>
                  </a:prstClr>
                </a:solidFill>
              </a:rPr>
              <a:pPr/>
              <a:t>1/28/2016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10C6E15-4375-46C2-985B-786C599E2C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885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75AF6A-32EB-44AF-BE6C-CEC4A83B52E4}" type="datetimeFigureOut">
              <a:rPr lang="en-US" smtClean="0">
                <a:solidFill>
                  <a:prstClr val="black">
                    <a:tint val="75000"/>
                  </a:prstClr>
                </a:solidFill>
              </a:rPr>
              <a:pPr/>
              <a:t>1/28/2016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10C6E15-4375-46C2-985B-786C599E2C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253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E49965-D52C-47E2-B69E-323BE540CCAB}"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54EBE-8CE5-4B18-B34C-C664A53B00B0}"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75AF6A-32EB-44AF-BE6C-CEC4A83B52E4}" type="datetimeFigureOut">
              <a:rPr lang="en-US" smtClean="0">
                <a:solidFill>
                  <a:prstClr val="black">
                    <a:tint val="75000"/>
                  </a:prstClr>
                </a:solidFill>
              </a:rPr>
              <a:pPr/>
              <a:t>1/28/2016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0C6E15-4375-46C2-985B-786C599E2C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5946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75AF6A-32EB-44AF-BE6C-CEC4A83B52E4}" type="datetimeFigureOut">
              <a:rPr lang="en-US" smtClean="0">
                <a:solidFill>
                  <a:prstClr val="black">
                    <a:tint val="75000"/>
                  </a:prstClr>
                </a:solidFill>
              </a:rPr>
              <a:pPr/>
              <a:t>1/28/2016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0C6E15-4375-46C2-985B-786C599E2C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98544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75AF6A-32EB-44AF-BE6C-CEC4A83B52E4}" type="datetimeFigureOut">
              <a:rPr lang="en-US" smtClean="0">
                <a:solidFill>
                  <a:prstClr val="black">
                    <a:tint val="75000"/>
                  </a:prstClr>
                </a:solidFill>
              </a:rPr>
              <a:pPr/>
              <a:t>1/28/2016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0C6E15-4375-46C2-985B-786C599E2C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8864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75AF6A-32EB-44AF-BE6C-CEC4A83B52E4}" type="datetimeFigureOut">
              <a:rPr lang="en-US" smtClean="0">
                <a:solidFill>
                  <a:prstClr val="black">
                    <a:tint val="75000"/>
                  </a:prstClr>
                </a:solidFill>
              </a:rPr>
              <a:pPr/>
              <a:t>1/28/2016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0C6E15-4375-46C2-985B-786C599E2C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9885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E49965-D52C-47E2-B69E-323BE540CCAB}"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54EBE-8CE5-4B18-B34C-C664A53B00B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E49965-D52C-47E2-B69E-323BE540CCAB}" type="datetimeFigureOut">
              <a:rPr lang="en-US" smtClean="0"/>
              <a:t>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054EBE-8CE5-4B18-B34C-C664A53B00B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E49965-D52C-47E2-B69E-323BE540CCAB}" type="datetimeFigureOut">
              <a:rPr lang="en-US" smtClean="0"/>
              <a:t>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054EBE-8CE5-4B18-B34C-C664A53B00B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49965-D52C-47E2-B69E-323BE540CCAB}" type="datetimeFigureOut">
              <a:rPr lang="en-US" smtClean="0"/>
              <a:t>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054EBE-8CE5-4B18-B34C-C664A53B00B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E49965-D52C-47E2-B69E-323BE540CCAB}"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54EBE-8CE5-4B18-B34C-C664A53B00B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E49965-D52C-47E2-B69E-323BE540CCAB}"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54EBE-8CE5-4B18-B34C-C664A53B00B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E49965-D52C-47E2-B69E-323BE540CCAB}" type="datetimeFigureOut">
              <a:rPr lang="en-US" smtClean="0"/>
              <a:t>1/28/2016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054EBE-8CE5-4B18-B34C-C664A53B00B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C58F93-E607-4B7D-8F02-2B9F0C4A92CE}" type="datetimeFigureOut">
              <a:rPr lang="ms-MY" smtClean="0">
                <a:solidFill>
                  <a:prstClr val="black">
                    <a:tint val="75000"/>
                  </a:prstClr>
                </a:solidFill>
              </a:rPr>
              <a:pPr/>
              <a:t>28/01/2016</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02529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75AF6A-32EB-44AF-BE6C-CEC4A83B52E4}" type="datetimeFigureOut">
              <a:rPr lang="en-US" smtClean="0">
                <a:solidFill>
                  <a:prstClr val="black">
                    <a:tint val="75000"/>
                  </a:prstClr>
                </a:solidFill>
              </a:rPr>
              <a:pPr/>
              <a:t>1/28/2016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0C6E15-4375-46C2-985B-786C599E2C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62456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3119" y="1"/>
            <a:ext cx="9130881" cy="6858000"/>
          </a:xfrm>
          <a:prstGeom prst="rect">
            <a:avLst/>
          </a:prstGeom>
          <a:noFill/>
          <a:ln w="9525">
            <a:noFill/>
            <a:miter lim="800000"/>
            <a:headEnd/>
            <a:tailEnd/>
          </a:ln>
        </p:spPr>
      </p:pic>
      <p:sp>
        <p:nvSpPr>
          <p:cNvPr id="3" name="Rectangle 2"/>
          <p:cNvSpPr/>
          <p:nvPr/>
        </p:nvSpPr>
        <p:spPr>
          <a:xfrm>
            <a:off x="467544" y="284202"/>
            <a:ext cx="8229600" cy="553998"/>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Amar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makruf</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Nahi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mungkar</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395536" y="1295401"/>
            <a:ext cx="8519864" cy="1552760"/>
          </a:xfrm>
          <a:prstGeom prst="roundRect">
            <a:avLst>
              <a:gd name="adj" fmla="val 26725"/>
            </a:avLst>
          </a:prstGeom>
          <a:solidFill>
            <a:schemeClr val="accent5">
              <a:lumMod val="75000"/>
              <a:alpha val="8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Semua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bertanggungjawab</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bagi</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memelihara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daripada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melakukan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dosa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samping</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memberi</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nasihat</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teguran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keluarga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jiran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rakan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masyarakat</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seluruhnya</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467544" y="3048000"/>
            <a:ext cx="8229600" cy="2307426"/>
          </a:xfrm>
          <a:prstGeom prst="roundRect">
            <a:avLst>
              <a:gd name="adj" fmla="val 351"/>
            </a:avLst>
          </a:prstGeom>
          <a:solidFill>
            <a:srgbClr val="FF0066">
              <a:alpha val="32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jangan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mudah</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terpengaruh</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gerakan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semasa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memperjuangkan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kebebasan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individu</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secara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mutlak</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tanpa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berlandaskan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syarak</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seperti</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pergaulan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tanpa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batas</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perkahwinan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sejenis</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pemikiran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liberal</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Down Arrow 5"/>
          <p:cNvSpPr/>
          <p:nvPr/>
        </p:nvSpPr>
        <p:spPr>
          <a:xfrm>
            <a:off x="8077200" y="2528878"/>
            <a:ext cx="762000" cy="900122"/>
          </a:xfrm>
          <a:prstGeom prst="downArrow">
            <a:avLst/>
          </a:prstGeom>
          <a:solidFill>
            <a:srgbClr val="FFC000"/>
          </a:solidFill>
          <a:ln w="28575">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7" name="Rounded Rectangle 6"/>
          <p:cNvSpPr/>
          <p:nvPr/>
        </p:nvSpPr>
        <p:spPr>
          <a:xfrm>
            <a:off x="467544" y="5513488"/>
            <a:ext cx="8229600" cy="1192112"/>
          </a:xfrm>
          <a:prstGeom prst="roundRect">
            <a:avLst>
              <a:gd name="adj" fmla="val 26725"/>
            </a:avLst>
          </a:prstGeom>
          <a:solidFill>
            <a:srgbClr val="15FB03">
              <a:alpha val="80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v-SE"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Perbuatan mungkar dan maksiat yang berleluasa bakal mengundang bala dan kemurkaan Allah s.w.t. </a:t>
            </a:r>
            <a:endPar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54016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3119" y="1"/>
            <a:ext cx="9130881" cy="6858000"/>
          </a:xfrm>
          <a:prstGeom prst="rect">
            <a:avLst/>
          </a:prstGeom>
          <a:noFill/>
          <a:ln w="9525">
            <a:noFill/>
            <a:miter lim="800000"/>
            <a:headEnd/>
            <a:tailEnd/>
          </a:ln>
        </p:spPr>
      </p:pic>
      <p:sp>
        <p:nvSpPr>
          <p:cNvPr id="3" name="Rectangle 2"/>
          <p:cNvSpPr/>
          <p:nvPr/>
        </p:nvSpPr>
        <p:spPr>
          <a:xfrm>
            <a:off x="71468" y="314980"/>
            <a:ext cx="8929688" cy="553998"/>
          </a:xfrm>
          <a:prstGeom prst="rect">
            <a:avLst/>
          </a:prstGeom>
        </p:spPr>
        <p:txBody>
          <a:bodyPr>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Mensyukuri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nikmat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dikurniakan</a:t>
            </a:r>
            <a:endPar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816565" y="1752600"/>
            <a:ext cx="7643867" cy="1000132"/>
          </a:xfrm>
          <a:prstGeom prst="roundRect">
            <a:avLst>
              <a:gd name="adj" fmla="val 26725"/>
            </a:avLst>
          </a:prstGeom>
          <a:solidFill>
            <a:srgbClr val="0070C0">
              <a:alpha val="80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Sentiasa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berusaha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merasa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diawasi</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oleh</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s.w.t. </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816565" y="2895600"/>
            <a:ext cx="7643867" cy="2104256"/>
          </a:xfrm>
          <a:prstGeom prst="roundRect">
            <a:avLst>
              <a:gd name="adj" fmla="val 26725"/>
            </a:avLst>
          </a:prstGeom>
          <a:solidFill>
            <a:schemeClr val="accent6">
              <a:lumMod val="75000"/>
              <a:alpha val="8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Hendaklah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sentiasa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ingat</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kematian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kerana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kehidupan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dunia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ini</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hanyalah</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sementara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kekal</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abadi</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ialah</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kehidupan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akhirat</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kelak</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846135" y="5152256"/>
            <a:ext cx="7643867" cy="1553344"/>
          </a:xfrm>
          <a:prstGeom prst="roundRect">
            <a:avLst>
              <a:gd name="adj" fmla="val 26725"/>
            </a:avLst>
          </a:prstGeom>
          <a:ln/>
        </p:spPr>
        <p:style>
          <a:lnRef idx="3">
            <a:schemeClr val="lt1"/>
          </a:lnRef>
          <a:fillRef idx="1">
            <a:schemeClr val="accent4"/>
          </a:fillRef>
          <a:effectRef idx="1">
            <a:schemeClr val="accent4"/>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Sentiasa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berusaha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menjadi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hamba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yang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dikasihi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mentaati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segala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perintah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menjauhi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segala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larangan-Nya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354016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3119" y="1"/>
            <a:ext cx="9130881" cy="6858000"/>
          </a:xfrm>
          <a:prstGeom prst="rect">
            <a:avLst/>
          </a:prstGeom>
          <a:noFill/>
          <a:ln w="9525">
            <a:noFill/>
            <a:miter lim="800000"/>
            <a:headEnd/>
            <a:tailEnd/>
          </a:ln>
        </p:spPr>
      </p:pic>
      <p:sp>
        <p:nvSpPr>
          <p:cNvPr id="3" name="Rectangle 2"/>
          <p:cNvSpPr/>
          <p:nvPr/>
        </p:nvSpPr>
        <p:spPr>
          <a:xfrm>
            <a:off x="228600" y="190503"/>
            <a:ext cx="87630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Zalzalah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7-8</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0" y="4250829"/>
            <a:ext cx="9144000" cy="1692771"/>
          </a:xfrm>
          <a:prstGeom prst="rect">
            <a:avLst/>
          </a:prstGeom>
          <a:solidFill>
            <a:schemeClr val="bg1">
              <a:alpha val="28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r>
              <a:rPr lang="en-US"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Maka</a:t>
            </a:r>
            <a:r>
              <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sesiapa</a:t>
            </a:r>
            <a:r>
              <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berbuat</a:t>
            </a:r>
            <a:r>
              <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kebajikan</a:t>
            </a:r>
            <a:r>
              <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seberat</a:t>
            </a:r>
            <a:r>
              <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zahrah</a:t>
            </a:r>
            <a:r>
              <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nescaya</a:t>
            </a:r>
            <a:r>
              <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akan</a:t>
            </a:r>
            <a:r>
              <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dilihatnya</a:t>
            </a:r>
            <a:r>
              <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dalam</a:t>
            </a:r>
            <a:r>
              <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surat</a:t>
            </a:r>
            <a:r>
              <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amalnya</a:t>
            </a:r>
            <a:r>
              <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dan</a:t>
            </a:r>
            <a:r>
              <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sesiapa</a:t>
            </a:r>
            <a:r>
              <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berbuat</a:t>
            </a:r>
            <a:r>
              <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kejahatan</a:t>
            </a:r>
            <a:r>
              <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seberat</a:t>
            </a:r>
            <a:r>
              <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zahrah</a:t>
            </a:r>
            <a:r>
              <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nescaya</a:t>
            </a:r>
            <a:r>
              <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akan</a:t>
            </a:r>
            <a:r>
              <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dilihatnya</a:t>
            </a:r>
            <a:r>
              <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dalam</a:t>
            </a:r>
            <a:r>
              <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surat</a:t>
            </a:r>
            <a:r>
              <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6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amalnya</a:t>
            </a:r>
            <a:r>
              <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endPar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179512" y="1824745"/>
            <a:ext cx="8712968" cy="1754326"/>
          </a:xfrm>
          <a:prstGeom prst="rect">
            <a:avLst/>
          </a:prstGeom>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فَمَن يَعْمَلْ مِثْقَالَ ذَرَّةٍ خَيْرًا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يَرَهُ</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وَمَن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يَعْمَلْ مِثْقَالَ ذَرَّةٍ شَرًّا يَرَهُ</a:t>
            </a:r>
            <a:endPar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54016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3119" y="1"/>
            <a:ext cx="9130881" cy="6858000"/>
          </a:xfrm>
          <a:prstGeom prst="rect">
            <a:avLst/>
          </a:prstGeom>
          <a:noFill/>
          <a:ln w="9525">
            <a:noFill/>
            <a:miter lim="800000"/>
            <a:headEnd/>
            <a:tailEnd/>
          </a:ln>
        </p:spPr>
      </p:pic>
      <p:sp>
        <p:nvSpPr>
          <p:cNvPr id="3" name="Rectangle 2"/>
          <p:cNvSpPr/>
          <p:nvPr/>
        </p:nvSpPr>
        <p:spPr>
          <a:xfrm>
            <a:off x="0" y="1578272"/>
            <a:ext cx="9144000" cy="3477875"/>
          </a:xfrm>
          <a:prstGeom prst="rect">
            <a:avLst/>
          </a:prstGeom>
          <a:solidFill>
            <a:srgbClr val="00B0F0">
              <a:alpha val="16000"/>
            </a:srgbClr>
          </a:solidFill>
        </p:spPr>
        <p:txBody>
          <a:bodyPr wrap="square">
            <a:spAutoFit/>
          </a:bodyPr>
          <a:lstStyle/>
          <a:p>
            <a:pPr algn="ctr" rtl="1"/>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ِلىْ وَلَكُمْ بِالْقُرْءَانِ الْعَظِيْمِ، وَنَفَعَنِى وَإِيَّاكُمْ بِمَا فِيْهِ مِنَ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 وَياَ نَجَاةَ التَّائِبِينَ.</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Rectangle 3"/>
          <p:cNvSpPr/>
          <p:nvPr/>
        </p:nvSpPr>
        <p:spPr>
          <a:xfrm>
            <a:off x="381001" y="332656"/>
            <a:ext cx="2819399" cy="55399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smtClean="0">
                <a:ln w="18415" cmpd="sng">
                  <a:solidFill>
                    <a:sysClr val="windowText" lastClr="000000"/>
                  </a:solidFill>
                  <a:prstDash val="solid"/>
                </a:ln>
                <a:solidFill>
                  <a:sysClr val="window" lastClr="FFFFFF"/>
                </a:solidFill>
                <a:effectLst>
                  <a:glow rad="101600">
                    <a:sysClr val="windowText" lastClr="000000">
                      <a:alpha val="60000"/>
                    </a:sysClr>
                  </a:glow>
                  <a:outerShdw blurRad="38100" dist="38100" dir="2700000" algn="tl">
                    <a:srgbClr val="000000">
                      <a:alpha val="43137"/>
                    </a:srgbClr>
                  </a:outerShdw>
                </a:effectLst>
                <a:uLnTx/>
                <a:uFillTx/>
                <a:latin typeface="Arial Black" pitchFamily="34" charset="0"/>
                <a:ea typeface="Times New Roman"/>
                <a:cs typeface="+mn-cs"/>
              </a:rPr>
              <a:t>PENUTUP</a:t>
            </a:r>
            <a:endParaRPr kumimoji="0" lang="en-MY" sz="3000" b="0" i="0" u="none" strike="noStrike" kern="0" cap="none" spc="0" normalizeH="0" baseline="0" noProof="0" dirty="0">
              <a:ln w="18415" cmpd="sng">
                <a:solidFill>
                  <a:sysClr val="windowText" lastClr="000000"/>
                </a:solidFill>
                <a:prstDash val="solid"/>
              </a:ln>
              <a:solidFill>
                <a:sysClr val="window" lastClr="FFFFFF"/>
              </a:solidFill>
              <a:effectLst>
                <a:glow rad="101600">
                  <a:sysClr val="windowText" lastClr="000000">
                    <a:alpha val="60000"/>
                  </a:sysClr>
                </a:glow>
                <a:outerShdw blurRad="38100" dist="38100" dir="2700000" algn="tl">
                  <a:srgbClr val="000000">
                    <a:alpha val="43137"/>
                  </a:srgbClr>
                </a:outerShdw>
              </a:effectLst>
              <a:uLnTx/>
              <a:uFillTx/>
              <a:latin typeface="Arial Black" pitchFamily="34" charset="0"/>
              <a:cs typeface="+mn-cs"/>
            </a:endParaRPr>
          </a:p>
        </p:txBody>
      </p:sp>
    </p:spTree>
    <p:extLst>
      <p:ext uri="{BB962C8B-B14F-4D97-AF65-F5344CB8AC3E}">
        <p14:creationId xmlns:p14="http://schemas.microsoft.com/office/powerpoint/2010/main" val="354016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vey0599.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0" y="1897458"/>
            <a:ext cx="9144000" cy="4031873"/>
          </a:xfrm>
          <a:prstGeom prst="rect">
            <a:avLst/>
          </a:prstGeom>
          <a:solidFill>
            <a:schemeClr val="accent6">
              <a:lumMod val="75000"/>
              <a:alpha val="16000"/>
            </a:schemeClr>
          </a:solidFill>
        </p:spPr>
        <p:txBody>
          <a:bodyPr wrap="square">
            <a:spAutoFit/>
          </a:bodyPr>
          <a:lstStyle/>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a:defRPr/>
            </a:pP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ctr">
              <a:defRPr/>
            </a:pP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Di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ctr">
              <a:defRPr/>
            </a:pP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ctr">
              <a:defRPr/>
            </a:pP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a:defRPr/>
            </a:pP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endPar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4" name="Rectangle 3"/>
          <p:cNvSpPr/>
          <p:nvPr/>
        </p:nvSpPr>
        <p:spPr>
          <a:xfrm>
            <a:off x="0" y="397260"/>
            <a:ext cx="9144032" cy="1200329"/>
          </a:xfrm>
          <a:prstGeom prst="rect">
            <a:avLst/>
          </a:prstGeom>
        </p:spPr>
        <p:txBody>
          <a:bodyPr wrap="square">
            <a:spAutoFit/>
          </a:bodyPr>
          <a:lstStyle/>
          <a:p>
            <a:pPr algn="ctr">
              <a:defRPr/>
            </a:pP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 </a:t>
            </a:r>
          </a:p>
          <a:p>
            <a:pPr algn="ctr">
              <a:defRPr/>
            </a:pP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Antara</a:t>
            </a:r>
            <a:r>
              <a:rPr lang="en-US" sz="3600" b="1"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Dua</a:t>
            </a:r>
            <a:r>
              <a:rPr lang="en-US" sz="3600" b="1"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Khutbah</a:t>
            </a:r>
            <a:endParaRPr lang="en-US" sz="3600"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endParaRPr>
          </a:p>
        </p:txBody>
      </p:sp>
    </p:spTree>
    <p:extLst>
      <p:ext uri="{BB962C8B-B14F-4D97-AF65-F5344CB8AC3E}">
        <p14:creationId xmlns:p14="http://schemas.microsoft.com/office/powerpoint/2010/main" val="362346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out)">
                                      <p:cBhvr>
                                        <p:cTn id="7" dur="2000"/>
                                        <p:tgtEl>
                                          <p:spTgt spid="3"/>
                                        </p:tgtEl>
                                      </p:cBhvr>
                                    </p:animEffect>
                                  </p:childTnLst>
                                </p:cTn>
                              </p:par>
                              <p:par>
                                <p:cTn id="8" presetID="13"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plus(out)">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706" r="1033" b="8995"/>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0083936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3119" y="1"/>
            <a:ext cx="9130881" cy="6858000"/>
          </a:xfrm>
          <a:prstGeom prst="rect">
            <a:avLst/>
          </a:prstGeom>
          <a:noFill/>
          <a:ln w="9525">
            <a:noFill/>
            <a:miter lim="800000"/>
            <a:headEnd/>
            <a:tailEnd/>
          </a:ln>
        </p:spPr>
      </p:pic>
      <p:sp>
        <p:nvSpPr>
          <p:cNvPr id="3" name="Rectangle 2"/>
          <p:cNvSpPr/>
          <p:nvPr/>
        </p:nvSpPr>
        <p:spPr>
          <a:xfrm>
            <a:off x="304800" y="306011"/>
            <a:ext cx="8534400"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677650"/>
            <a:ext cx="9144000" cy="2215991"/>
          </a:xfrm>
          <a:prstGeom prst="rect">
            <a:avLst/>
          </a:prstGeom>
          <a:noFill/>
        </p:spPr>
        <p:txBody>
          <a:bodyPr wrap="square">
            <a:spAutoFit/>
          </a:bodyPr>
          <a:lstStyle/>
          <a:p>
            <a:pPr algn="ctr" rtl="1" fontAlgn="auto">
              <a:spcBef>
                <a:spcPts val="0"/>
              </a:spcBef>
              <a:spcAft>
                <a:spcPts val="0"/>
              </a:spcAft>
              <a:defRPr/>
            </a:pPr>
            <a:r>
              <a:rPr lang="ar-SA" sz="138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4268450"/>
            <a:ext cx="9144000" cy="1446550"/>
          </a:xfrm>
          <a:prstGeom prst="rect">
            <a:avLst/>
          </a:prstGeom>
          <a:solidFill>
            <a:schemeClr val="bg1">
              <a:alpha val="29000"/>
            </a:schemeClr>
          </a:solidFill>
          <a:ln w="57150">
            <a:noFill/>
          </a:ln>
        </p:spPr>
        <p:txBody>
          <a:bodyPr wrap="square">
            <a:spAutoFit/>
          </a:bodyPr>
          <a:lstStyle/>
          <a:p>
            <a:pPr algn="ctr" fontAlgn="auto">
              <a:spcBef>
                <a:spcPts val="0"/>
              </a:spcBef>
              <a:spcAft>
                <a:spcPts val="0"/>
              </a:spcAft>
              <a:defRPr/>
            </a:pPr>
            <a:r>
              <a:rPr lang="en-US" sz="4400" b="1" dirty="0" err="1">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400" b="1" dirty="0" smtClean="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400" b="1" dirty="0" smtClean="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4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540167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3119" y="1"/>
            <a:ext cx="9130881" cy="6858000"/>
          </a:xfrm>
          <a:prstGeom prst="rect">
            <a:avLst/>
          </a:prstGeom>
          <a:noFill/>
          <a:ln w="9525">
            <a:noFill/>
            <a:miter lim="800000"/>
            <a:headEnd/>
            <a:tailEnd/>
          </a:ln>
        </p:spPr>
      </p:pic>
      <p:sp>
        <p:nvSpPr>
          <p:cNvPr id="3" name="Rectangle 2"/>
          <p:cNvSpPr/>
          <p:nvPr/>
        </p:nvSpPr>
        <p:spPr>
          <a:xfrm>
            <a:off x="216024" y="1556792"/>
            <a:ext cx="8748464" cy="1631216"/>
          </a:xfrm>
          <a:prstGeom prst="rect">
            <a:avLst/>
          </a:prstGeom>
          <a:noFill/>
        </p:spPr>
        <p:txBody>
          <a:bodyPr wrap="square">
            <a:spAutoFit/>
          </a:bodyPr>
          <a:lstStyle/>
          <a:p>
            <a:pPr algn="ctr"/>
            <a:r>
              <a:rPr lang="ar-SA" sz="5000" b="1" dirty="0" smtClean="0">
                <a:ln w="18415" cmpd="sng">
                  <a:noFill/>
                  <a:prstDash val="solid"/>
                </a:ln>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rPr>
              <a:t>وَأَشْهَدُ أَنْ لآ إِلَهَ إِلاَّ اللهُ وَحْدَهُ لاَ شَرِيْكَ لَهُ، </a:t>
            </a:r>
            <a:endParaRPr lang="en-US" sz="5000" b="1" dirty="0" smtClean="0">
              <a:ln w="18415" cmpd="sng">
                <a:noFill/>
                <a:prstDash val="solid"/>
              </a:ln>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endParaRPr>
          </a:p>
          <a:p>
            <a:pPr algn="ctr"/>
            <a:r>
              <a:rPr lang="ar-SA" sz="5000" b="1" dirty="0" smtClean="0">
                <a:ln w="18415" cmpd="sng">
                  <a:noFill/>
                  <a:prstDash val="solid"/>
                </a:ln>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rPr>
              <a:t>وَأَشْهَدُ أَنَّ مُحَمَّدًا عَبْدُهُ وَرَسُولُهُ</a:t>
            </a:r>
            <a:endParaRPr lang="ms-MY" sz="5000" b="1" dirty="0">
              <a:ln w="18415" cmpd="sng">
                <a:noFill/>
                <a:prstDash val="solid"/>
              </a:ln>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4" name="Rectangle 3"/>
          <p:cNvSpPr/>
          <p:nvPr/>
        </p:nvSpPr>
        <p:spPr>
          <a:xfrm>
            <a:off x="815425" y="262389"/>
            <a:ext cx="7500991"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495400"/>
            <a:ext cx="9144000" cy="1692771"/>
          </a:xfrm>
          <a:prstGeom prst="rect">
            <a:avLst/>
          </a:prstGeom>
          <a:solidFill>
            <a:schemeClr val="bg1">
              <a:alpha val="25000"/>
            </a:schemeClr>
          </a:solidFill>
          <a:ln w="57150">
            <a:noFill/>
          </a:ln>
        </p:spPr>
        <p:txBody>
          <a:bodyPr wrap="square">
            <a:spAutoFit/>
          </a:bodyPr>
          <a:lstStyle/>
          <a:p>
            <a:pPr algn="ctr" fontAlgn="auto">
              <a:spcBef>
                <a:spcPts val="0"/>
              </a:spcBef>
              <a:spcAft>
                <a:spcPts val="0"/>
              </a:spcAft>
              <a:defRPr/>
            </a:pP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bahawasanya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Tuhan</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selain</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yang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Maha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Esa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sekutu</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bagiNya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hambaNya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RasulNya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54016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3119" y="1"/>
            <a:ext cx="9130881" cy="6858000"/>
          </a:xfrm>
          <a:prstGeom prst="rect">
            <a:avLst/>
          </a:prstGeom>
          <a:noFill/>
          <a:ln w="9525">
            <a:noFill/>
            <a:miter lim="800000"/>
            <a:headEnd/>
            <a:tailEnd/>
          </a:ln>
        </p:spPr>
      </p:pic>
      <p:sp>
        <p:nvSpPr>
          <p:cNvPr id="3" name="Rectangle 2"/>
          <p:cNvSpPr/>
          <p:nvPr/>
        </p:nvSpPr>
        <p:spPr>
          <a:xfrm>
            <a:off x="500033" y="316974"/>
            <a:ext cx="8215371"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saw</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95536" y="1514976"/>
            <a:ext cx="8460432" cy="1754326"/>
          </a:xfrm>
          <a:prstGeom prst="rect">
            <a:avLst/>
          </a:prstGeom>
          <a:solidFill>
            <a:schemeClr val="tx1">
              <a:alpha val="0"/>
            </a:scheme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a:t>
            </a:r>
            <a:r>
              <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سَيِّدَنَا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 </a:t>
            </a:r>
            <a:endPar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ءَالِهِ وَصَحْبِهِ</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أجْمَعِينَ.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179512" y="3845366"/>
            <a:ext cx="8820472" cy="1815882"/>
          </a:xfrm>
          <a:prstGeom prst="rect">
            <a:avLst/>
          </a:prstGeom>
          <a:solidFill>
            <a:schemeClr val="bg1">
              <a:alpha val="39000"/>
            </a:schemeClr>
          </a:solidFill>
          <a:ln w="57150">
            <a:noFill/>
          </a:ln>
        </p:spPr>
        <p:txBody>
          <a:bodyPr wrap="square">
            <a:spAutoFit/>
          </a:bodyPr>
          <a:lstStyle/>
          <a:p>
            <a:pPr algn="ctr" fontAlgn="auto">
              <a:spcBef>
                <a:spcPts val="0"/>
              </a:spcBef>
              <a:spcAft>
                <a:spcPts val="0"/>
              </a:spcAft>
              <a:defRPr/>
            </a:pP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b="1" dirty="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5401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3119" y="1"/>
            <a:ext cx="9130881" cy="6858000"/>
          </a:xfrm>
          <a:prstGeom prst="rect">
            <a:avLst/>
          </a:prstGeom>
          <a:noFill/>
          <a:ln w="9525">
            <a:noFill/>
            <a:miter lim="800000"/>
            <a:headEnd/>
            <a:tailEnd/>
          </a:ln>
        </p:spPr>
      </p:pic>
      <p:sp>
        <p:nvSpPr>
          <p:cNvPr id="3" name="Rectangle 2"/>
          <p:cNvSpPr/>
          <p:nvPr/>
        </p:nvSpPr>
        <p:spPr>
          <a:xfrm>
            <a:off x="714349" y="349005"/>
            <a:ext cx="7500991"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768424" y="1879684"/>
            <a:ext cx="7620000" cy="1754326"/>
          </a:xfrm>
          <a:prstGeom prst="rect">
            <a:avLst/>
          </a:prstGeom>
          <a:no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تَعَالَى وَاشْكُرُوهُ عَلَى آلاَئِهِ وَنِعْمَائِهِ.</a:t>
            </a:r>
            <a:endParaRPr lang="en-US"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3796605"/>
            <a:ext cx="9144000" cy="1384995"/>
          </a:xfrm>
          <a:prstGeom prst="rect">
            <a:avLst/>
          </a:prstGeom>
          <a:solidFill>
            <a:schemeClr val="bg1">
              <a:alpha val="28000"/>
            </a:schemeClr>
          </a:solidFill>
          <a:ln w="57150">
            <a:noFill/>
          </a:ln>
        </p:spPr>
        <p:txBody>
          <a:bodyPr wrap="square">
            <a:spAutoFit/>
          </a:bodyPr>
          <a:lstStyle/>
          <a:p>
            <a:pPr algn="ctr" fontAlgn="auto">
              <a:spcBef>
                <a:spcPts val="0"/>
              </a:spcBef>
              <a:spcAft>
                <a:spcPts val="0"/>
              </a:spcAft>
              <a:defRPr/>
            </a:pP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p>
          <a:p>
            <a:pPr algn="ctr" fontAlgn="auto">
              <a:spcBef>
                <a:spcPts val="0"/>
              </a:spcBef>
              <a:spcAft>
                <a:spcPts val="0"/>
              </a:spcAft>
              <a:defRPr/>
            </a:pPr>
            <a:r>
              <a:rPr lang="en-US" sz="28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Bersyukurlah</a:t>
            </a:r>
            <a:r>
              <a:rPr lang="en-US" sz="28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8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s.w.t di </a:t>
            </a:r>
            <a:r>
              <a:rPr lang="en-US" sz="28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US" sz="28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8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pengurniaan</a:t>
            </a:r>
            <a:r>
              <a:rPr lang="en-US" sz="28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anugerah-Nya</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8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5401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3119" y="1"/>
            <a:ext cx="9130881" cy="6858000"/>
          </a:xfrm>
          <a:prstGeom prst="rect">
            <a:avLst/>
          </a:prstGeom>
          <a:noFill/>
          <a:ln w="9525">
            <a:noFill/>
            <a:miter lim="800000"/>
            <a:headEnd/>
            <a:tailEnd/>
          </a:ln>
        </p:spPr>
      </p:pic>
      <p:sp>
        <p:nvSpPr>
          <p:cNvPr id="3" name="Rectangle 2"/>
          <p:cNvSpPr/>
          <p:nvPr/>
        </p:nvSpPr>
        <p:spPr>
          <a:xfrm>
            <a:off x="0" y="1695742"/>
            <a:ext cx="9144000" cy="2400657"/>
          </a:xfrm>
          <a:prstGeom prst="rect">
            <a:avLst/>
          </a:prstGeom>
          <a:no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0" y="4481825"/>
            <a:ext cx="9144000" cy="1323439"/>
          </a:xfrm>
          <a:prstGeom prst="rect">
            <a:avLst/>
          </a:prstGeom>
          <a:solidFill>
            <a:schemeClr val="bg1">
              <a:alpha val="35000"/>
            </a:schemeClr>
          </a:solidFill>
          <a:ln w="57150">
            <a:noFill/>
          </a:ln>
        </p:spPr>
        <p:txBody>
          <a:bodyPr wrap="square">
            <a:spAutoFit/>
          </a:bodyPr>
          <a:lstStyle/>
          <a:p>
            <a:pPr algn="ctr" fontAlgn="auto">
              <a:spcBef>
                <a:spcPts val="0"/>
              </a:spcBef>
              <a:spcAft>
                <a:spcPts val="0"/>
              </a:spcAft>
              <a:defRPr/>
            </a:pPr>
            <a:r>
              <a:rPr lang="en-US" sz="4000" dirty="0" err="1">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4000" dirty="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4000" dirty="0" err="1" smtClean="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4000" dirty="0" smtClean="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4000" dirty="0" err="1" smtClean="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4000" dirty="0" smtClean="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4000" dirty="0" err="1" smtClean="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4000" dirty="0" smtClean="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S.W.T.</a:t>
            </a:r>
            <a:endParaRPr lang="en-US" sz="4000" dirty="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804809" y="318864"/>
            <a:ext cx="7500991"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3540167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3119" y="1"/>
            <a:ext cx="9130881" cy="6858000"/>
          </a:xfrm>
          <a:prstGeom prst="rect">
            <a:avLst/>
          </a:prstGeom>
          <a:noFill/>
          <a:ln w="9525">
            <a:noFill/>
            <a:miter lim="800000"/>
            <a:headEnd/>
            <a:tailEnd/>
          </a:ln>
        </p:spPr>
      </p:pic>
      <p:sp>
        <p:nvSpPr>
          <p:cNvPr id="3" name="Rectangle 2"/>
          <p:cNvSpPr/>
          <p:nvPr/>
        </p:nvSpPr>
        <p:spPr>
          <a:xfrm>
            <a:off x="467544" y="76200"/>
            <a:ext cx="82296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Hindari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sikap</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menangguh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nangguhkan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395536" y="1524001"/>
            <a:ext cx="8229600" cy="1142999"/>
          </a:xfrm>
          <a:prstGeom prst="roundRect">
            <a:avLst>
              <a:gd name="adj" fmla="val 26725"/>
            </a:avLst>
          </a:prstGeom>
          <a:solidFill>
            <a:schemeClr val="accent5">
              <a:lumMod val="75000"/>
              <a:alpha val="8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Pergunakan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kesempatan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melakukan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ibadah</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467544" y="3276600"/>
            <a:ext cx="8229600" cy="1066800"/>
          </a:xfrm>
          <a:prstGeom prst="roundRect">
            <a:avLst>
              <a:gd name="adj" fmla="val 351"/>
            </a:avLst>
          </a:prstGeom>
          <a:solidFill>
            <a:srgbClr val="FF0066">
              <a:alpha val="32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Sentiasa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persiapkan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kembali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alam</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barzakh</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395536" y="4675288"/>
            <a:ext cx="8229600" cy="1192112"/>
          </a:xfrm>
          <a:prstGeom prst="roundRect">
            <a:avLst>
              <a:gd name="adj" fmla="val 26725"/>
            </a:avLst>
          </a:prstGeom>
          <a:solidFill>
            <a:srgbClr val="15FB03">
              <a:alpha val="80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v-SE"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Hindari diri dari terlalu menyibukkan diri dengan ganjaran keduniaan semata-mata.</a:t>
            </a:r>
            <a:endPar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540167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3119" y="1"/>
            <a:ext cx="9130881" cy="6858000"/>
          </a:xfrm>
          <a:prstGeom prst="rect">
            <a:avLst/>
          </a:prstGeom>
          <a:noFill/>
          <a:ln w="9525">
            <a:noFill/>
            <a:miter lim="800000"/>
            <a:headEnd/>
            <a:tailEnd/>
          </a:ln>
        </p:spPr>
      </p:pic>
      <p:sp>
        <p:nvSpPr>
          <p:cNvPr id="3" name="Rectangle 2"/>
          <p:cNvSpPr/>
          <p:nvPr/>
        </p:nvSpPr>
        <p:spPr>
          <a:xfrm>
            <a:off x="714349" y="308787"/>
            <a:ext cx="7500991"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361956"/>
            <a:ext cx="8915400" cy="2585323"/>
          </a:xfrm>
          <a:prstGeom prst="rect">
            <a:avLst/>
          </a:prstGeom>
          <a:no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اغْتَنِمْ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خَمْسًا قَبْلَ خَمْسٍ، شَبَابَكَ قَبْلَ هِرَمَك، وَصِحَّتَكَ قَبْلَ سَقَمِكَ، وَفَرَاغَكَ قَبْلَ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ش</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غْلِكَ</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وَغِنَاكَ قَبْلَ فَقْرِكَ، وَحَيَاتِكَ قَبْلَ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مَوْتِكَ</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US"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168676"/>
            <a:ext cx="9144000" cy="2308324"/>
          </a:xfrm>
          <a:prstGeom prst="rect">
            <a:avLst/>
          </a:prstGeom>
          <a:solidFill>
            <a:schemeClr val="bg1">
              <a:alpha val="28000"/>
            </a:schemeClr>
          </a:solidFill>
          <a:ln w="57150">
            <a:noFill/>
          </a:ln>
        </p:spPr>
        <p:txBody>
          <a:bodyPr wrap="square">
            <a:spAutoFit/>
          </a:bodyPr>
          <a:lstStyle/>
          <a:p>
            <a:pPr algn="ctr" fontAlgn="auto">
              <a:spcBef>
                <a:spcPts val="0"/>
              </a:spcBef>
              <a:spcAft>
                <a:spcPts val="0"/>
              </a:spcAft>
              <a:defRPr/>
            </a:pP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Rebutlah</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lima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perkara</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sebelum</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datangnya</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lima </a:t>
            </a:r>
            <a:r>
              <a:rPr lang="en-US" sz="24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perkara</a:t>
            </a:r>
            <a:r>
              <a:rPr lang="en-US" sz="24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usia</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muda</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sebelum</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datangnya</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usia</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tua</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masa</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sihat</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sebelum</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datangnya</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sakit</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waktu</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lapang</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sebelum</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datangnya</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waktu</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sibuk</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ketika</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senang</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(kaya)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sebelum</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datangnya</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masa</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sesak</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(fakir)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masa</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hidup</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sebelum</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datangnya</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saat</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kematian</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4436514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2006754616"/>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712806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6077549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9945871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3596378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3149702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571425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3119" y="1"/>
            <a:ext cx="9130881" cy="6858000"/>
          </a:xfrm>
          <a:prstGeom prst="rect">
            <a:avLst/>
          </a:prstGeom>
          <a:noFill/>
          <a:ln w="9525">
            <a:noFill/>
            <a:miter lim="800000"/>
            <a:headEnd/>
            <a:tailEnd/>
          </a:ln>
        </p:spPr>
      </p:pic>
      <p:sp>
        <p:nvSpPr>
          <p:cNvPr id="3" name="Rectangle 2"/>
          <p:cNvSpPr/>
          <p:nvPr/>
        </p:nvSpPr>
        <p:spPr>
          <a:xfrm>
            <a:off x="0" y="1506718"/>
            <a:ext cx="9144000" cy="1754326"/>
          </a:xfrm>
          <a:prstGeom prst="rect">
            <a:avLst/>
          </a:prstGeom>
          <a:no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مُحَمَّدًا عَبْدُهُ وَرَسُولُهُ</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85786" y="260648"/>
            <a:ext cx="7500991"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546795"/>
            <a:ext cx="9144000" cy="2654573"/>
          </a:xfrm>
          <a:prstGeom prst="rect">
            <a:avLst/>
          </a:prstGeom>
          <a:solidFill>
            <a:schemeClr val="bg1">
              <a:alpha val="30000"/>
            </a:schemeClr>
          </a:solidFill>
          <a:ln w="57150">
            <a:noFill/>
          </a:ln>
        </p:spPr>
        <p:txBody>
          <a:bodyPr wrap="square">
            <a:spAutoFit/>
          </a:bodyPr>
          <a:lstStyle/>
          <a:p>
            <a:pPr algn="ctr" fontAlgn="auto">
              <a:spcBef>
                <a:spcPts val="0"/>
              </a:spcBef>
              <a:spcAft>
                <a:spcPts val="0"/>
              </a:spcAft>
              <a:defRPr/>
            </a:pP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bahawasanya</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Tuhan</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selain</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Yang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Maha</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Esa</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sekutu</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bagiNya</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adalah</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hambaNya</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RasulNya</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540167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4941741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151398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reepptbackgrounds.net/wp-content/uploads/2015/01/Islam-PPT-Background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54"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43808" y="404664"/>
            <a:ext cx="6192688" cy="5688632"/>
          </a:xfrm>
          <a:prstGeom prst="rect">
            <a:avLst/>
          </a:prstGeom>
          <a:solidFill>
            <a:schemeClr val="accent2">
              <a:lumMod val="40000"/>
              <a:lumOff val="60000"/>
              <a:alpha val="1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sz="3200" b="1" dirty="0" smtClean="0">
              <a:ln w="18415" cmpd="sng">
                <a:solidFill>
                  <a:prstClr val="black"/>
                </a:solidFill>
                <a:prstDash val="solid"/>
              </a:ln>
              <a:solidFill>
                <a:prstClr val="white"/>
              </a:solidFill>
              <a:effectLst>
                <a:glow rad="63500">
                  <a:prstClr val="black">
                    <a:alpha val="40000"/>
                  </a:prstClr>
                </a:glow>
              </a:effectLst>
              <a:latin typeface="Arial Black" pitchFamily="34" charset="0"/>
              <a:cs typeface="Arial" pitchFamily="34" charset="0"/>
            </a:endParaRPr>
          </a:p>
          <a:p>
            <a:pPr algn="ctr">
              <a:defRPr/>
            </a:pPr>
            <a:endParaRPr lang="sv-SE" sz="3200" b="1" dirty="0">
              <a:ln w="18415" cmpd="sng">
                <a:solidFill>
                  <a:prstClr val="black"/>
                </a:solidFill>
                <a:prstDash val="solid"/>
              </a:ln>
              <a:solidFill>
                <a:prstClr val="white"/>
              </a:solidFill>
              <a:effectLst>
                <a:glow rad="63500">
                  <a:prstClr val="black">
                    <a:alpha val="40000"/>
                  </a:prstClr>
                </a:glow>
              </a:effectLst>
              <a:latin typeface="Arial Black" pitchFamily="34" charset="0"/>
              <a:cs typeface="Arial" pitchFamily="34" charset="0"/>
            </a:endParaRPr>
          </a:p>
          <a:p>
            <a:pPr algn="ctr">
              <a:defRPr/>
            </a:pPr>
            <a:endParaRPr lang="sv-SE" sz="3200" b="1" dirty="0">
              <a:ln w="18415" cmpd="sng">
                <a:solidFill>
                  <a:prstClr val="black"/>
                </a:solidFill>
                <a:prstDash val="solid"/>
              </a:ln>
              <a:solidFill>
                <a:prstClr val="white"/>
              </a:solidFill>
              <a:effectLst>
                <a:glow rad="63500">
                  <a:prstClr val="black">
                    <a:alpha val="40000"/>
                  </a:prstClr>
                </a:glow>
              </a:effectLst>
              <a:latin typeface="Arial Black" pitchFamily="34" charset="0"/>
              <a:cs typeface="Arial" pitchFamily="34" charset="0"/>
            </a:endParaRPr>
          </a:p>
          <a:p>
            <a:pPr algn="ctr">
              <a:defRPr/>
            </a:pPr>
            <a:r>
              <a:rPr lang="sv-SE" sz="3200" b="1" dirty="0" smtClean="0">
                <a:ln w="18415" cmpd="sng">
                  <a:solidFill>
                    <a:prstClr val="black"/>
                  </a:solidFill>
                  <a:prstDash val="solid"/>
                </a:ln>
                <a:solidFill>
                  <a:srgbClr val="FFFF00"/>
                </a:solidFill>
                <a:effectLst>
                  <a:glow rad="190500">
                    <a:prstClr val="black">
                      <a:alpha val="40000"/>
                    </a:prstClr>
                  </a:glow>
                  <a:outerShdw blurRad="38100" dist="38100" dir="2700000" algn="tl">
                    <a:srgbClr val="000000">
                      <a:alpha val="43137"/>
                    </a:srgbClr>
                  </a:outerShdw>
                </a:effectLst>
                <a:latin typeface="Arial Black" pitchFamily="34" charset="0"/>
                <a:cs typeface="Arial" pitchFamily="34" charset="0"/>
              </a:rPr>
              <a:t>TERIMA KASIH KERANA MEMBERI PERHATIAN SEMASA KHATIB BERKHUTBAH.</a:t>
            </a:r>
          </a:p>
          <a:p>
            <a:pPr algn="ctr">
              <a:defRPr/>
            </a:pPr>
            <a:endParaRPr lang="sv-SE" sz="3200" b="1" dirty="0">
              <a:ln w="18415" cmpd="sng">
                <a:solidFill>
                  <a:prstClr val="black"/>
                </a:solidFill>
                <a:prstDash val="solid"/>
              </a:ln>
              <a:solidFill>
                <a:prstClr val="white"/>
              </a:solidFill>
              <a:effectLst>
                <a:glow rad="63500">
                  <a:prstClr val="black">
                    <a:alpha val="40000"/>
                  </a:prstClr>
                </a:glow>
              </a:effectLst>
              <a:latin typeface="Arial Black" pitchFamily="34" charset="0"/>
              <a:cs typeface="Arial" pitchFamily="34" charset="0"/>
            </a:endParaRPr>
          </a:p>
          <a:p>
            <a:pPr algn="ctr">
              <a:defRPr/>
            </a:pPr>
            <a:r>
              <a:rPr lang="sv-SE" sz="2400" b="1" dirty="0" smtClean="0">
                <a:ln w="18415" cmpd="sng">
                  <a:solidFill>
                    <a:prstClr val="black"/>
                  </a:solidFill>
                  <a:prstDash val="solid"/>
                </a:ln>
                <a:solidFill>
                  <a:prstClr val="white"/>
                </a:solidFill>
                <a:effectLst>
                  <a:glow rad="63500">
                    <a:prstClr val="black">
                      <a:alpha val="40000"/>
                    </a:prstClr>
                  </a:glow>
                </a:effectLst>
                <a:latin typeface="Arial Black" pitchFamily="34" charset="0"/>
                <a:cs typeface="Arial" pitchFamily="34" charset="0"/>
              </a:rPr>
              <a:t>KHUTBAH MINGGU HADAPAN: </a:t>
            </a:r>
          </a:p>
          <a:p>
            <a:pPr algn="ctr">
              <a:defRPr/>
            </a:pPr>
            <a:r>
              <a:rPr lang="sv-SE" sz="3200" b="1" i="1" dirty="0" smtClean="0">
                <a:ln w="18415" cmpd="sng">
                  <a:solidFill>
                    <a:prstClr val="black"/>
                  </a:solidFill>
                  <a:prstDash val="solid"/>
                </a:ln>
                <a:solidFill>
                  <a:srgbClr val="92D050"/>
                </a:solidFill>
                <a:effectLst>
                  <a:glow rad="63500">
                    <a:prstClr val="black">
                      <a:alpha val="40000"/>
                    </a:prstClr>
                  </a:glow>
                  <a:outerShdw blurRad="38100" dist="38100" dir="2700000" algn="tl">
                    <a:srgbClr val="000000">
                      <a:alpha val="43137"/>
                    </a:srgbClr>
                  </a:outerShdw>
                </a:effectLst>
                <a:latin typeface="Arial Black" pitchFamily="34" charset="0"/>
                <a:cs typeface="Arial" pitchFamily="34" charset="0"/>
              </a:rPr>
              <a:t>”</a:t>
            </a:r>
            <a:r>
              <a:rPr lang="en-US" sz="3200" b="1" i="1" dirty="0" smtClean="0">
                <a:ln w="18415" cmpd="sng">
                  <a:solidFill>
                    <a:prstClr val="black"/>
                  </a:solidFill>
                  <a:prstDash val="solid"/>
                </a:ln>
                <a:solidFill>
                  <a:srgbClr val="92D050"/>
                </a:solidFill>
                <a:effectLst>
                  <a:glow rad="63500">
                    <a:prstClr val="black">
                      <a:alpha val="40000"/>
                    </a:prstClr>
                  </a:glow>
                  <a:outerShdw blurRad="38100" dist="38100" dir="2700000" algn="tl">
                    <a:srgbClr val="000000">
                      <a:alpha val="43137"/>
                    </a:srgbClr>
                  </a:outerShdw>
                </a:effectLst>
                <a:latin typeface="Arial Black" pitchFamily="34" charset="0"/>
                <a:cs typeface="Arial" pitchFamily="34" charset="0"/>
              </a:rPr>
              <a:t>SALAM SILATURRAHIM</a:t>
            </a:r>
            <a:r>
              <a:rPr lang="sv-SE" sz="3200" b="1" i="1" dirty="0" smtClean="0">
                <a:ln w="18415" cmpd="sng">
                  <a:solidFill>
                    <a:prstClr val="black"/>
                  </a:solidFill>
                  <a:prstDash val="solid"/>
                </a:ln>
                <a:solidFill>
                  <a:srgbClr val="92D050"/>
                </a:solidFill>
                <a:effectLst>
                  <a:glow rad="63500">
                    <a:prstClr val="black">
                      <a:alpha val="40000"/>
                    </a:prstClr>
                  </a:glow>
                  <a:outerShdw blurRad="38100" dist="38100" dir="2700000" algn="tl">
                    <a:srgbClr val="000000">
                      <a:alpha val="43137"/>
                    </a:srgbClr>
                  </a:outerShdw>
                </a:effectLst>
                <a:latin typeface="Arial Black" pitchFamily="34" charset="0"/>
                <a:cs typeface="Arial" pitchFamily="34" charset="0"/>
              </a:rPr>
              <a:t>”</a:t>
            </a:r>
          </a:p>
          <a:p>
            <a:pPr algn="ctr">
              <a:defRPr/>
            </a:pPr>
            <a:endParaRPr lang="sv-SE" sz="3200" b="1" dirty="0">
              <a:ln w="18415" cmpd="sng">
                <a:solidFill>
                  <a:prstClr val="black"/>
                </a:solidFill>
                <a:prstDash val="solid"/>
              </a:ln>
              <a:solidFill>
                <a:prstClr val="white"/>
              </a:solidFill>
              <a:effectLst>
                <a:glow rad="63500">
                  <a:prstClr val="black">
                    <a:alpha val="40000"/>
                  </a:prstClr>
                </a:glow>
              </a:effectLst>
              <a:latin typeface="Arial Black" pitchFamily="34" charset="0"/>
              <a:cs typeface="Arial" pitchFamily="34" charset="0"/>
            </a:endParaRPr>
          </a:p>
          <a:p>
            <a:pPr algn="ctr">
              <a:defRPr/>
            </a:pPr>
            <a:endParaRPr lang="en-US" sz="3200" b="1" dirty="0">
              <a:ln w="18415" cmpd="sng">
                <a:solidFill>
                  <a:prstClr val="black"/>
                </a:solidFill>
                <a:prstDash val="solid"/>
              </a:ln>
              <a:solidFill>
                <a:prstClr val="white"/>
              </a:solidFill>
              <a:effectLst>
                <a:glow rad="63500">
                  <a:prstClr val="black">
                    <a:alpha val="40000"/>
                  </a:prstClr>
                </a:glow>
              </a:effectLst>
              <a:latin typeface="Arial Black" pitchFamily="34" charset="0"/>
              <a:cs typeface="Arial" pitchFamily="34" charset="0"/>
            </a:endParaRPr>
          </a:p>
        </p:txBody>
      </p:sp>
    </p:spTree>
    <p:extLst>
      <p:ext uri="{BB962C8B-B14F-4D97-AF65-F5344CB8AC3E}">
        <p14:creationId xmlns:p14="http://schemas.microsoft.com/office/powerpoint/2010/main" val="2026003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3119" y="1"/>
            <a:ext cx="9130881" cy="6858000"/>
          </a:xfrm>
          <a:prstGeom prst="rect">
            <a:avLst/>
          </a:prstGeom>
          <a:noFill/>
          <a:ln w="9525">
            <a:noFill/>
            <a:miter lim="800000"/>
            <a:headEnd/>
            <a:tailEnd/>
          </a:ln>
        </p:spPr>
      </p:pic>
      <p:sp>
        <p:nvSpPr>
          <p:cNvPr id="3" name="Rectangle 2"/>
          <p:cNvSpPr/>
          <p:nvPr/>
        </p:nvSpPr>
        <p:spPr>
          <a:xfrm>
            <a:off x="500033" y="316974"/>
            <a:ext cx="8215371"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458650"/>
            <a:ext cx="9144000" cy="1754326"/>
          </a:xfrm>
          <a:prstGeom prst="rect">
            <a:avLst/>
          </a:prstGeom>
          <a:solidFill>
            <a:schemeClr val="tx1">
              <a:alpha val="0"/>
            </a:scheme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ءَالِهِ وَص</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بِهِ أَجْمَعِيْنَ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845366"/>
            <a:ext cx="9144000" cy="1815882"/>
          </a:xfrm>
          <a:prstGeom prst="rect">
            <a:avLst/>
          </a:prstGeom>
          <a:solidFill>
            <a:schemeClr val="bg1">
              <a:alpha val="39000"/>
            </a:schemeClr>
          </a:solidFill>
          <a:ln w="57150">
            <a:noFill/>
          </a:ln>
        </p:spPr>
        <p:txBody>
          <a:bodyPr wrap="square">
            <a:spAutoFit/>
          </a:bodyPr>
          <a:lstStyle/>
          <a:p>
            <a:pPr algn="ctr" fontAlgn="auto">
              <a:spcBef>
                <a:spcPts val="0"/>
              </a:spcBef>
              <a:spcAft>
                <a:spcPts val="0"/>
              </a:spcAft>
              <a:defRPr/>
            </a:pP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b="1" dirty="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5401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3119" y="1"/>
            <a:ext cx="9130881" cy="6858000"/>
          </a:xfrm>
          <a:prstGeom prst="rect">
            <a:avLst/>
          </a:prstGeom>
          <a:noFill/>
          <a:ln w="9525">
            <a:noFill/>
            <a:miter lim="800000"/>
            <a:headEnd/>
            <a:tailEnd/>
          </a:ln>
        </p:spPr>
      </p:pic>
      <p:sp>
        <p:nvSpPr>
          <p:cNvPr id="3" name="Rectangle 2"/>
          <p:cNvSpPr/>
          <p:nvPr/>
        </p:nvSpPr>
        <p:spPr>
          <a:xfrm>
            <a:off x="815425" y="272805"/>
            <a:ext cx="7500991"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539552" y="1431831"/>
            <a:ext cx="8062664" cy="1754326"/>
          </a:xfrm>
          <a:prstGeom prst="rect">
            <a:avLst/>
          </a:prstGeom>
          <a:no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الَّذِي تَسَاءَلُونَ بِهِ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وَالْأَرْحَام</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كَانَ عَلَيْكُمْ رَقِيبًا.</a:t>
            </a:r>
            <a:endParaRPr lang="en-US" sz="54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3720405"/>
            <a:ext cx="9144000" cy="1384995"/>
          </a:xfrm>
          <a:prstGeom prst="rect">
            <a:avLst/>
          </a:prstGeom>
          <a:solidFill>
            <a:schemeClr val="bg1">
              <a:alpha val="28000"/>
            </a:schemeClr>
          </a:solidFill>
          <a:ln w="57150">
            <a:noFill/>
          </a:ln>
        </p:spPr>
        <p:txBody>
          <a:bodyPr wrap="square">
            <a:spAutoFit/>
          </a:bodyPr>
          <a:lstStyle/>
          <a:p>
            <a:pPr algn="ctr" fontAlgn="auto">
              <a:spcBef>
                <a:spcPts val="0"/>
              </a:spcBef>
              <a:spcAft>
                <a:spcPts val="0"/>
              </a:spcAft>
              <a:defRPr/>
            </a:pP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Hanya</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kepadanya</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memohon</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Maha</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Penyayang</a:t>
            </a:r>
            <a:endParaRPr lang="en-US" sz="28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5401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3119" y="1"/>
            <a:ext cx="9130881" cy="6858000"/>
          </a:xfrm>
          <a:prstGeom prst="rect">
            <a:avLst/>
          </a:prstGeom>
          <a:noFill/>
          <a:ln w="9525">
            <a:noFill/>
            <a:miter lim="800000"/>
            <a:headEnd/>
            <a:tailEnd/>
          </a:ln>
        </p:spPr>
      </p:pic>
      <p:sp>
        <p:nvSpPr>
          <p:cNvPr id="3" name="Rectangle 2"/>
          <p:cNvSpPr/>
          <p:nvPr/>
        </p:nvSpPr>
        <p:spPr>
          <a:xfrm>
            <a:off x="827584" y="360402"/>
            <a:ext cx="7561536"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Sifat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kemanusiaan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AutoShape 9"/>
          <p:cNvSpPr>
            <a:spLocks noChangeArrowheads="1"/>
          </p:cNvSpPr>
          <p:nvPr/>
        </p:nvSpPr>
        <p:spPr bwMode="auto">
          <a:xfrm>
            <a:off x="228600" y="1546927"/>
            <a:ext cx="8610600" cy="1805873"/>
          </a:xfrm>
          <a:prstGeom prst="roundRect">
            <a:avLst>
              <a:gd name="adj" fmla="val 16667"/>
            </a:avLst>
          </a:prstGeom>
          <a:solidFill>
            <a:srgbClr val="0070C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Mudah</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leka</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senang</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terpedaya</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sering</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endPar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tunduk</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kepada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keinginan</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hawa</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nafsu</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endPar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sehingga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melakukan</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perbuatan-perbuatan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yang </a:t>
            </a:r>
            <a:endPar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bertentangan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dengan</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hukum</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Allah s.w.t.</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5" name="AutoShape 9"/>
          <p:cNvSpPr>
            <a:spLocks noChangeArrowheads="1"/>
          </p:cNvSpPr>
          <p:nvPr/>
        </p:nvSpPr>
        <p:spPr bwMode="auto">
          <a:xfrm>
            <a:off x="251915" y="3962400"/>
            <a:ext cx="8607757" cy="2209800"/>
          </a:xfrm>
          <a:prstGeom prst="roundRect">
            <a:avLst>
              <a:gd name="adj" fmla="val 16667"/>
            </a:avLst>
          </a:prstGeom>
          <a:solidFill>
            <a:srgbClr val="7030A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Umat</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Islam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telah</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diajar</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dididik</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untuk</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endPar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defRPr/>
            </a:pP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Sentiasa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mengawal</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memelihara</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endPar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defRPr/>
            </a:pP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diri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memantapkan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ketaqwaan</a:t>
            </a:r>
            <a:endPar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defRPr/>
            </a:pP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Suburkan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rasa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takut</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untuk</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melakukan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maksiat</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354016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3119" y="1"/>
            <a:ext cx="9130881" cy="6858000"/>
          </a:xfrm>
          <a:prstGeom prst="rect">
            <a:avLst/>
          </a:prstGeom>
          <a:noFill/>
          <a:ln w="9525">
            <a:noFill/>
            <a:miter lim="800000"/>
            <a:headEnd/>
            <a:tailEnd/>
          </a:ln>
        </p:spPr>
      </p:pic>
      <p:sp>
        <p:nvSpPr>
          <p:cNvPr id="3" name="Rectangle 2"/>
          <p:cNvSpPr/>
          <p:nvPr/>
        </p:nvSpPr>
        <p:spPr>
          <a:xfrm>
            <a:off x="228600" y="114885"/>
            <a:ext cx="87630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Maryam: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70-72</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0" y="3826783"/>
            <a:ext cx="9144000" cy="2554545"/>
          </a:xfrm>
          <a:prstGeom prst="rect">
            <a:avLst/>
          </a:prstGeom>
          <a:solidFill>
            <a:schemeClr val="bg1">
              <a:alpha val="28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Kemudian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lebih</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mengetahui</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lebih</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patut</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disiksa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dibakar</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api</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neraka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tiada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seorang</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pun di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melainkan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sampai</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kepada-Nya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demikian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satu</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perkara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mesti</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berlaku</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ditetapkan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Tuhanmu</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Kemudian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selamatkan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bertakwa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biarkan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zalim</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kekufurannya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maksiatnya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berlutut</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neraka</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683568" y="1412776"/>
            <a:ext cx="8064896" cy="2123658"/>
          </a:xfrm>
          <a:prstGeom prst="rect">
            <a:avLst/>
          </a:prstGeom>
        </p:spPr>
        <p:txBody>
          <a:bodyPr wrap="square">
            <a:spAutoFit/>
          </a:bodyPr>
          <a:lstStyle/>
          <a:p>
            <a:pPr algn="just"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ثُمَّ لَنَحْنُ أَعْلَمُ بِالَّذِينَ هُمْ أَوْلَى بِهَا صِلِيًّا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en-US" sz="3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70</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وَإِنْ مِنْكُمْ إِلَّا وَارِدُهَا كَانَ عَلَى رَبِّكَ حَتْمًا مَقْضِيًّا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en-US" sz="3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71</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ثُمَّ نُنَجِّي الَّذِينَ اتَّقَوْا وَنَذَرُ الظَّالِمِينَ فِيهَا جِثِيًّا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en-US" sz="3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72</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US"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54016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3119" y="1"/>
            <a:ext cx="9130881" cy="6858000"/>
          </a:xfrm>
          <a:prstGeom prst="rect">
            <a:avLst/>
          </a:prstGeom>
          <a:noFill/>
          <a:ln w="9525">
            <a:noFill/>
            <a:miter lim="800000"/>
            <a:headEnd/>
            <a:tailEnd/>
          </a:ln>
        </p:spPr>
      </p:pic>
      <p:sp>
        <p:nvSpPr>
          <p:cNvPr id="3" name="Rectangle 2"/>
          <p:cNvSpPr/>
          <p:nvPr/>
        </p:nvSpPr>
        <p:spPr>
          <a:xfrm>
            <a:off x="0" y="76200"/>
            <a:ext cx="9144000" cy="1015663"/>
          </a:xfrm>
          <a:prstGeom prst="rect">
            <a:avLst/>
          </a:prstGeom>
        </p:spPr>
        <p:txBody>
          <a:bodyPr wrap="square">
            <a:spAutoFit/>
          </a:bodyPr>
          <a:lstStyle/>
          <a:p>
            <a:pPr algn="ctr" fontAlgn="auto">
              <a:spcBef>
                <a:spcPts val="0"/>
              </a:spcBef>
              <a:spcAft>
                <a:spcPts val="0"/>
              </a:spcAft>
              <a:defRPr/>
            </a:pPr>
            <a:r>
              <a:rPr lang="en-US" sz="29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Pelbagai</a:t>
            </a:r>
            <a:r>
              <a:rPr lang="en-US" sz="29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9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gambaran</a:t>
            </a:r>
            <a:r>
              <a:rPr lang="en-US" sz="29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9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azab</a:t>
            </a:r>
            <a:r>
              <a:rPr lang="en-US" sz="29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9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9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9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kemurkaan</a:t>
            </a:r>
            <a:r>
              <a:rPr lang="en-US" sz="29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9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29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9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pembuat</a:t>
            </a:r>
            <a:r>
              <a:rPr lang="en-US" sz="29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9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maksiat</a:t>
            </a:r>
            <a:endParaRPr lang="en-US" sz="29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685800" y="1752600"/>
            <a:ext cx="7924800" cy="1435068"/>
          </a:xfrm>
          <a:prstGeom prst="roundRect">
            <a:avLst>
              <a:gd name="adj" fmla="val 26725"/>
            </a:avLst>
          </a:prstGeom>
          <a:ln/>
        </p:spPr>
        <p:style>
          <a:lnRef idx="3">
            <a:schemeClr val="lt1"/>
          </a:lnRef>
          <a:fillRef idx="1">
            <a:schemeClr val="accent6"/>
          </a:fillRef>
          <a:effectRef idx="1">
            <a:schemeClr val="accent6"/>
          </a:effectRef>
          <a:fontRef idx="minor">
            <a:schemeClr val="lt1"/>
          </a:fontRef>
        </p:style>
        <p:txBody>
          <a:bodyPr anchor="ctr"/>
          <a:lstStyle/>
          <a:p>
            <a:r>
              <a:rPr lang="ms-MY"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Perbuatan mungkar </a:t>
            </a:r>
            <a:r>
              <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 maksiat </a:t>
            </a:r>
            <a:r>
              <a:rPr lang="ms-MY"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terus berlaku, </a:t>
            </a:r>
            <a:r>
              <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bahkan ada yang melakukannya secara terang-terangan. </a:t>
            </a:r>
            <a:endParaRPr lang="en-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381000" y="1143000"/>
            <a:ext cx="3048000" cy="685800"/>
          </a:xfrm>
          <a:prstGeom prst="roundRect">
            <a:avLst>
              <a:gd name="adj" fmla="val 351"/>
            </a:avLst>
          </a:prstGeom>
          <a:solidFill>
            <a:srgbClr val="FF0066">
              <a:alpha val="37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Malangnya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685800" y="3048000"/>
            <a:ext cx="7924800" cy="2296795"/>
          </a:xfrm>
          <a:prstGeom prst="roundRect">
            <a:avLst>
              <a:gd name="adj" fmla="val 26725"/>
            </a:avLst>
          </a:prstGeom>
          <a:ln/>
        </p:spPr>
        <p:style>
          <a:lnRef idx="3">
            <a:schemeClr val="lt1"/>
          </a:lnRef>
          <a:fillRef idx="1">
            <a:schemeClr val="accent5"/>
          </a:fillRef>
          <a:effectRef idx="1">
            <a:schemeClr val="accent5"/>
          </a:effectRef>
          <a:fontRef idx="minor">
            <a:schemeClr val="lt1"/>
          </a:fontRef>
        </p:style>
        <p:txBody>
          <a:bodyPr anchor="ctr"/>
          <a:lstStyle/>
          <a:p>
            <a:pPr algn="ctr">
              <a:defRPr/>
            </a:pP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Sikap</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berani</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melakukan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dosa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kerana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kurangnya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keyakinan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kekuasaan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s.w.t,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lantaran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belum</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pernah</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melihat</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orang yang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menerima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balasan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siksa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akibat</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perbuatan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dosa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dilakukan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ounded Rectangle 6"/>
          <p:cNvSpPr/>
          <p:nvPr/>
        </p:nvSpPr>
        <p:spPr>
          <a:xfrm>
            <a:off x="685800" y="5281327"/>
            <a:ext cx="8229600" cy="1500473"/>
          </a:xfrm>
          <a:prstGeom prst="roundRect">
            <a:avLst>
              <a:gd name="adj" fmla="val 26725"/>
            </a:avLst>
          </a:prstGeom>
          <a:ln/>
        </p:spPr>
        <p:style>
          <a:lnRef idx="3">
            <a:schemeClr val="lt1"/>
          </a:lnRef>
          <a:fillRef idx="1">
            <a:schemeClr val="accent4"/>
          </a:fillRef>
          <a:effectRef idx="1">
            <a:schemeClr val="accent4"/>
          </a:effectRef>
          <a:fontRef idx="minor">
            <a:schemeClr val="lt1"/>
          </a:fontRef>
        </p:style>
        <p:txBody>
          <a:bodyPr anchor="ctr"/>
          <a:lstStyle/>
          <a:p>
            <a:r>
              <a:rPr lang="ms-MY" sz="2400" b="1" dirty="0" smtClean="0">
                <a:solidFill>
                  <a:schemeClr val="tx1"/>
                </a:solidFill>
              </a:rPr>
              <a:t>Orang </a:t>
            </a:r>
            <a:r>
              <a:rPr lang="ms-MY" sz="2400" b="1" dirty="0">
                <a:solidFill>
                  <a:schemeClr val="tx1"/>
                </a:solidFill>
              </a:rPr>
              <a:t>Islam sewajibnya sedar bahawa semua perbuatan buruk bakal diadili oleh Allah s.w.t di alam Akhirat nanti, walaupun mungkin ada yang terlepas daripada menerima balasannya di dunia ini. </a:t>
            </a:r>
            <a:endParaRPr lang="en-MY" sz="2400" b="1" dirty="0">
              <a:solidFill>
                <a:schemeClr val="tx1"/>
              </a:solidFill>
            </a:endParaRPr>
          </a:p>
        </p:txBody>
      </p:sp>
    </p:spTree>
    <p:extLst>
      <p:ext uri="{BB962C8B-B14F-4D97-AF65-F5344CB8AC3E}">
        <p14:creationId xmlns:p14="http://schemas.microsoft.com/office/powerpoint/2010/main" val="354016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1261</Words>
  <Application>Microsoft Office PowerPoint</Application>
  <PresentationFormat>On-screen Show (4:3)</PresentationFormat>
  <Paragraphs>121</Paragraphs>
  <Slides>32</Slides>
  <Notes>0</Notes>
  <HiddenSlides>0</HiddenSlides>
  <MMClips>0</MMClips>
  <ScaleCrop>false</ScaleCrop>
  <HeadingPairs>
    <vt:vector size="4" baseType="variant">
      <vt:variant>
        <vt:lpstr>Theme</vt:lpstr>
      </vt:variant>
      <vt:variant>
        <vt:i4>3</vt:i4>
      </vt:variant>
      <vt:variant>
        <vt:lpstr>Slide Titles</vt:lpstr>
      </vt:variant>
      <vt:variant>
        <vt:i4>32</vt:i4>
      </vt:variant>
    </vt:vector>
  </HeadingPairs>
  <TitlesOfParts>
    <vt:vector size="35"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c:creator>
  <cp:lastModifiedBy>USER</cp:lastModifiedBy>
  <cp:revision>2</cp:revision>
  <dcterms:created xsi:type="dcterms:W3CDTF">2016-01-26T02:47:13Z</dcterms:created>
  <dcterms:modified xsi:type="dcterms:W3CDTF">2016-01-28T08:46:50Z</dcterms:modified>
</cp:coreProperties>
</file>